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0" r:id="rId2"/>
    <p:sldId id="262" r:id="rId3"/>
    <p:sldId id="256" r:id="rId4"/>
    <p:sldId id="258" r:id="rId5"/>
    <p:sldId id="259" r:id="rId6"/>
    <p:sldId id="263" r:id="rId7"/>
    <p:sldId id="261" r:id="rId8"/>
    <p:sldId id="264" r:id="rId9"/>
    <p:sldId id="267" r:id="rId10"/>
    <p:sldId id="268" r:id="rId11"/>
    <p:sldId id="265"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F8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p:restoredTop sz="94590"/>
  </p:normalViewPr>
  <p:slideViewPr>
    <p:cSldViewPr snapToGrid="0" snapToObjects="1">
      <p:cViewPr>
        <p:scale>
          <a:sx n="89" d="100"/>
          <a:sy n="89" d="100"/>
        </p:scale>
        <p:origin x="1424" y="15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4" d="100"/>
          <a:sy n="64" d="100"/>
        </p:scale>
        <p:origin x="-275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532F17-3C70-3B44-AEA8-9C16F7DF440B}" type="datetimeFigureOut">
              <a:rPr lang="en-US" smtClean="0"/>
              <a:t>10/1/18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A56782-427D-1A44-B506-7DACEB19A52A}" type="slidenum">
              <a:rPr lang="en-US" smtClean="0"/>
              <a:t>‹#›</a:t>
            </a:fld>
            <a:endParaRPr lang="en-US"/>
          </a:p>
        </p:txBody>
      </p:sp>
    </p:spTree>
    <p:extLst>
      <p:ext uri="{BB962C8B-B14F-4D97-AF65-F5344CB8AC3E}">
        <p14:creationId xmlns:p14="http://schemas.microsoft.com/office/powerpoint/2010/main" val="16091493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whatiseconomics.org/gross-domestic-product-or-gd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Examples: </a:t>
            </a:r>
          </a:p>
          <a:p>
            <a:pPr>
              <a:defRPr/>
            </a:pPr>
            <a:endParaRPr lang="en-US" dirty="0"/>
          </a:p>
          <a:p>
            <a:pPr marL="0" indent="0">
              <a:buFontTx/>
              <a:buNone/>
              <a:defRPr/>
            </a:pPr>
            <a:r>
              <a:rPr lang="en-US" u="sng" dirty="0"/>
              <a:t>Micro</a:t>
            </a:r>
            <a:r>
              <a:rPr lang="en-US" dirty="0"/>
              <a:t>economics – </a:t>
            </a:r>
            <a:r>
              <a:rPr lang="en-US" u="sng" dirty="0"/>
              <a:t>the study of the economic decisions and actions of individual people, companies, etc.</a:t>
            </a:r>
          </a:p>
          <a:p>
            <a:pPr marL="0" indent="0">
              <a:buFontTx/>
              <a:buNone/>
              <a:defRPr/>
            </a:pPr>
            <a:endParaRPr lang="en-US" dirty="0"/>
          </a:p>
          <a:p>
            <a:pPr marL="0" indent="0">
              <a:buFontTx/>
              <a:buNone/>
              <a:defRPr/>
            </a:pPr>
            <a:r>
              <a:rPr lang="en-US" u="sng" dirty="0"/>
              <a:t>Macro</a:t>
            </a:r>
            <a:r>
              <a:rPr lang="en-US" dirty="0"/>
              <a:t>economics - </a:t>
            </a:r>
            <a:r>
              <a:rPr lang="en-US" u="sng" dirty="0"/>
              <a:t>a study of economics in terms of whole systems </a:t>
            </a:r>
            <a:r>
              <a:rPr lang="en-US" dirty="0"/>
              <a:t>especially with reference to general levels of output and income and to the interrelations among sectors of the economy</a:t>
            </a:r>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4" name="Slide Number Placeholder 3"/>
          <p:cNvSpPr>
            <a:spLocks noGrp="1"/>
          </p:cNvSpPr>
          <p:nvPr>
            <p:ph type="sldNum" sz="quarter" idx="5"/>
          </p:nvPr>
        </p:nvSpPr>
        <p:spPr/>
        <p:txBody>
          <a:bodyPr/>
          <a:lstStyle/>
          <a:p>
            <a:pPr>
              <a:defRPr/>
            </a:pPr>
            <a:fld id="{9186D783-3864-6A48-9BB6-8D1E663F1ABA}"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56782-427D-1A44-B506-7DACEB19A52A}" type="slidenum">
              <a:rPr lang="en-US" smtClean="0"/>
              <a:t>3</a:t>
            </a:fld>
            <a:endParaRPr lang="en-US"/>
          </a:p>
        </p:txBody>
      </p:sp>
    </p:spTree>
    <p:extLst>
      <p:ext uri="{BB962C8B-B14F-4D97-AF65-F5344CB8AC3E}">
        <p14:creationId xmlns:p14="http://schemas.microsoft.com/office/powerpoint/2010/main" val="6694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Examples: </a:t>
            </a:r>
          </a:p>
          <a:p>
            <a:pPr>
              <a:defRPr/>
            </a:pPr>
            <a:endParaRPr lang="en-US" dirty="0"/>
          </a:p>
          <a:p>
            <a:pPr marL="0" indent="0">
              <a:buFontTx/>
              <a:buNone/>
              <a:defRPr/>
            </a:pPr>
            <a:r>
              <a:rPr lang="en-US" u="sng" dirty="0"/>
              <a:t>Micro</a:t>
            </a:r>
            <a:r>
              <a:rPr lang="en-US" dirty="0"/>
              <a:t>economics – </a:t>
            </a:r>
            <a:r>
              <a:rPr lang="en-US" u="sng" dirty="0"/>
              <a:t>the study of the economic decisions and actions of individual people, companies, etc.</a:t>
            </a:r>
          </a:p>
          <a:p>
            <a:pPr marL="0" indent="0">
              <a:buFontTx/>
              <a:buNone/>
              <a:defRPr/>
            </a:pPr>
            <a:endParaRPr lang="en-US" dirty="0"/>
          </a:p>
          <a:p>
            <a:pPr marL="0" indent="0">
              <a:buFontTx/>
              <a:buNone/>
              <a:defRPr/>
            </a:pPr>
            <a:r>
              <a:rPr lang="en-US" u="sng" dirty="0"/>
              <a:t>Macro</a:t>
            </a:r>
            <a:r>
              <a:rPr lang="en-US" dirty="0"/>
              <a:t>economics - </a:t>
            </a:r>
            <a:r>
              <a:rPr lang="en-US" u="sng" dirty="0"/>
              <a:t>a study of economics in terms of whole systems </a:t>
            </a:r>
            <a:r>
              <a:rPr lang="en-US" dirty="0"/>
              <a:t>especially with reference to general levels of output and income and to the interrelations among sectors of the economy</a:t>
            </a:r>
          </a:p>
          <a:p>
            <a:pPr>
              <a:defRPr/>
            </a:pPr>
            <a:endParaRPr lang="en-US" dirty="0"/>
          </a:p>
          <a:p>
            <a:pPr>
              <a:defRPr/>
            </a:pPr>
            <a:endParaRPr lang="en-US" dirty="0"/>
          </a:p>
          <a:p>
            <a:pPr>
              <a:defRPr/>
            </a:pPr>
            <a:endParaRPr lang="en-US" dirty="0"/>
          </a:p>
          <a:p>
            <a:pPr>
              <a:defRPr/>
            </a:pPr>
            <a:r>
              <a:rPr lang="en-US" dirty="0"/>
              <a:t>The prefix “macro-,” meaning “big,” in the word “macroeconomics” refers to how economists in this field analyze the structure and function of large-scale economies as a whole, whether regional, national or global. Macroeconomics examines the complex interplay between factors such as national income and savings, </a:t>
            </a:r>
            <a:r>
              <a:rPr lang="en-US" dirty="0">
                <a:hlinkClick r:id="rId3" tooltip="gross domestic product"/>
              </a:rPr>
              <a:t>gross domestic product</a:t>
            </a:r>
            <a:r>
              <a:rPr lang="en-US" dirty="0"/>
              <a:t>, gross national product, consumer and producer price indexes, consumption, unemployment, foreign trade, inflation, investment and international finance. Economists in this field seek to understand fluctuations in business cycles and the elements that contribute to long-term economic growth, which are vital to the creation of sound economic policies by governments and businesses. </a:t>
            </a:r>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4" name="Slide Number Placeholder 3"/>
          <p:cNvSpPr>
            <a:spLocks noGrp="1"/>
          </p:cNvSpPr>
          <p:nvPr>
            <p:ph type="sldNum" sz="quarter" idx="5"/>
          </p:nvPr>
        </p:nvSpPr>
        <p:spPr/>
        <p:txBody>
          <a:bodyPr/>
          <a:lstStyle/>
          <a:p>
            <a:pPr>
              <a:defRPr/>
            </a:pPr>
            <a:fld id="{9186D783-3864-6A48-9BB6-8D1E663F1ABA}" type="slidenum">
              <a:rPr lang="en-US" smtClean="0"/>
              <a:pPr>
                <a:defRPr/>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41F25B8-4B86-3141-A1D7-3E6E5C02FC4F}" type="datetimeFigureOut">
              <a:rPr lang="en-US" smtClean="0"/>
              <a:t>10/1/18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1BE40-F324-DC4A-86E1-F98B87B540B7}" type="slidenum">
              <a:rPr lang="en-US" smtClean="0"/>
              <a:t>‹#›</a:t>
            </a:fld>
            <a:endParaRPr lang="en-US"/>
          </a:p>
        </p:txBody>
      </p:sp>
    </p:spTree>
    <p:extLst>
      <p:ext uri="{BB962C8B-B14F-4D97-AF65-F5344CB8AC3E}">
        <p14:creationId xmlns:p14="http://schemas.microsoft.com/office/powerpoint/2010/main" val="338592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1F25B8-4B86-3141-A1D7-3E6E5C02FC4F}" type="datetimeFigureOut">
              <a:rPr lang="en-US" smtClean="0"/>
              <a:t>10/1/18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1BE40-F324-DC4A-86E1-F98B87B540B7}" type="slidenum">
              <a:rPr lang="en-US" smtClean="0"/>
              <a:t>‹#›</a:t>
            </a:fld>
            <a:endParaRPr lang="en-US"/>
          </a:p>
        </p:txBody>
      </p:sp>
    </p:spTree>
    <p:extLst>
      <p:ext uri="{BB962C8B-B14F-4D97-AF65-F5344CB8AC3E}">
        <p14:creationId xmlns:p14="http://schemas.microsoft.com/office/powerpoint/2010/main" val="407058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1F25B8-4B86-3141-A1D7-3E6E5C02FC4F}" type="datetimeFigureOut">
              <a:rPr lang="en-US" smtClean="0"/>
              <a:t>10/1/18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1BE40-F324-DC4A-86E1-F98B87B540B7}" type="slidenum">
              <a:rPr lang="en-US" smtClean="0"/>
              <a:t>‹#›</a:t>
            </a:fld>
            <a:endParaRPr lang="en-US"/>
          </a:p>
        </p:txBody>
      </p:sp>
    </p:spTree>
    <p:extLst>
      <p:ext uri="{BB962C8B-B14F-4D97-AF65-F5344CB8AC3E}">
        <p14:creationId xmlns:p14="http://schemas.microsoft.com/office/powerpoint/2010/main" val="3413094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1F25B8-4B86-3141-A1D7-3E6E5C02FC4F}" type="datetimeFigureOut">
              <a:rPr lang="en-US" smtClean="0"/>
              <a:t>10/1/18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1BE40-F324-DC4A-86E1-F98B87B540B7}" type="slidenum">
              <a:rPr lang="en-US" smtClean="0"/>
              <a:t>‹#›</a:t>
            </a:fld>
            <a:endParaRPr lang="en-US"/>
          </a:p>
        </p:txBody>
      </p:sp>
    </p:spTree>
    <p:extLst>
      <p:ext uri="{BB962C8B-B14F-4D97-AF65-F5344CB8AC3E}">
        <p14:creationId xmlns:p14="http://schemas.microsoft.com/office/powerpoint/2010/main" val="99922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1F25B8-4B86-3141-A1D7-3E6E5C02FC4F}" type="datetimeFigureOut">
              <a:rPr lang="en-US" smtClean="0"/>
              <a:t>10/1/18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1BE40-F324-DC4A-86E1-F98B87B540B7}" type="slidenum">
              <a:rPr lang="en-US" smtClean="0"/>
              <a:t>‹#›</a:t>
            </a:fld>
            <a:endParaRPr lang="en-US"/>
          </a:p>
        </p:txBody>
      </p:sp>
    </p:spTree>
    <p:extLst>
      <p:ext uri="{BB962C8B-B14F-4D97-AF65-F5344CB8AC3E}">
        <p14:creationId xmlns:p14="http://schemas.microsoft.com/office/powerpoint/2010/main" val="279544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1F25B8-4B86-3141-A1D7-3E6E5C02FC4F}" type="datetimeFigureOut">
              <a:rPr lang="en-US" smtClean="0"/>
              <a:t>10/1/18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1BE40-F324-DC4A-86E1-F98B87B540B7}" type="slidenum">
              <a:rPr lang="en-US" smtClean="0"/>
              <a:t>‹#›</a:t>
            </a:fld>
            <a:endParaRPr lang="en-US"/>
          </a:p>
        </p:txBody>
      </p:sp>
    </p:spTree>
    <p:extLst>
      <p:ext uri="{BB962C8B-B14F-4D97-AF65-F5344CB8AC3E}">
        <p14:creationId xmlns:p14="http://schemas.microsoft.com/office/powerpoint/2010/main" val="3372612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1F25B8-4B86-3141-A1D7-3E6E5C02FC4F}" type="datetimeFigureOut">
              <a:rPr lang="en-US" smtClean="0"/>
              <a:t>10/1/18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31BE40-F324-DC4A-86E1-F98B87B540B7}" type="slidenum">
              <a:rPr lang="en-US" smtClean="0"/>
              <a:t>‹#›</a:t>
            </a:fld>
            <a:endParaRPr lang="en-US"/>
          </a:p>
        </p:txBody>
      </p:sp>
    </p:spTree>
    <p:extLst>
      <p:ext uri="{BB962C8B-B14F-4D97-AF65-F5344CB8AC3E}">
        <p14:creationId xmlns:p14="http://schemas.microsoft.com/office/powerpoint/2010/main" val="4179419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1F25B8-4B86-3141-A1D7-3E6E5C02FC4F}" type="datetimeFigureOut">
              <a:rPr lang="en-US" smtClean="0"/>
              <a:t>10/1/18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31BE40-F324-DC4A-86E1-F98B87B540B7}" type="slidenum">
              <a:rPr lang="en-US" smtClean="0"/>
              <a:t>‹#›</a:t>
            </a:fld>
            <a:endParaRPr lang="en-US"/>
          </a:p>
        </p:txBody>
      </p:sp>
    </p:spTree>
    <p:extLst>
      <p:ext uri="{BB962C8B-B14F-4D97-AF65-F5344CB8AC3E}">
        <p14:creationId xmlns:p14="http://schemas.microsoft.com/office/powerpoint/2010/main" val="1059653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F25B8-4B86-3141-A1D7-3E6E5C02FC4F}" type="datetimeFigureOut">
              <a:rPr lang="en-US" smtClean="0"/>
              <a:t>10/1/18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31BE40-F324-DC4A-86E1-F98B87B540B7}" type="slidenum">
              <a:rPr lang="en-US" smtClean="0"/>
              <a:t>‹#›</a:t>
            </a:fld>
            <a:endParaRPr lang="en-US"/>
          </a:p>
        </p:txBody>
      </p:sp>
    </p:spTree>
    <p:extLst>
      <p:ext uri="{BB962C8B-B14F-4D97-AF65-F5344CB8AC3E}">
        <p14:creationId xmlns:p14="http://schemas.microsoft.com/office/powerpoint/2010/main" val="3285643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1F25B8-4B86-3141-A1D7-3E6E5C02FC4F}" type="datetimeFigureOut">
              <a:rPr lang="en-US" smtClean="0"/>
              <a:t>10/1/18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1BE40-F324-DC4A-86E1-F98B87B540B7}" type="slidenum">
              <a:rPr lang="en-US" smtClean="0"/>
              <a:t>‹#›</a:t>
            </a:fld>
            <a:endParaRPr lang="en-US"/>
          </a:p>
        </p:txBody>
      </p:sp>
    </p:spTree>
    <p:extLst>
      <p:ext uri="{BB962C8B-B14F-4D97-AF65-F5344CB8AC3E}">
        <p14:creationId xmlns:p14="http://schemas.microsoft.com/office/powerpoint/2010/main" val="2117637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1F25B8-4B86-3141-A1D7-3E6E5C02FC4F}" type="datetimeFigureOut">
              <a:rPr lang="en-US" smtClean="0"/>
              <a:t>10/1/18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1BE40-F324-DC4A-86E1-F98B87B540B7}" type="slidenum">
              <a:rPr lang="en-US" smtClean="0"/>
              <a:t>‹#›</a:t>
            </a:fld>
            <a:endParaRPr lang="en-US"/>
          </a:p>
        </p:txBody>
      </p:sp>
    </p:spTree>
    <p:extLst>
      <p:ext uri="{BB962C8B-B14F-4D97-AF65-F5344CB8AC3E}">
        <p14:creationId xmlns:p14="http://schemas.microsoft.com/office/powerpoint/2010/main" val="2662261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0F8FF"/>
            </a:gs>
            <a:gs pos="100000">
              <a:srgbClr val="CCFFCC"/>
            </a:gs>
            <a:gs pos="50000">
              <a:srgbClr val="CCFFCC"/>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F25B8-4B86-3141-A1D7-3E6E5C02FC4F}" type="datetimeFigureOut">
              <a:rPr lang="en-US" smtClean="0"/>
              <a:t>10/1/18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1BE40-F324-DC4A-86E1-F98B87B540B7}" type="slidenum">
              <a:rPr lang="en-US" smtClean="0"/>
              <a:t>‹#›</a:t>
            </a:fld>
            <a:endParaRPr lang="en-US"/>
          </a:p>
        </p:txBody>
      </p:sp>
    </p:spTree>
    <p:extLst>
      <p:ext uri="{BB962C8B-B14F-4D97-AF65-F5344CB8AC3E}">
        <p14:creationId xmlns:p14="http://schemas.microsoft.com/office/powerpoint/2010/main" val="1025290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audio" Target="../media/audio3.bin"/><Relationship Id="rId5" Type="http://schemas.openxmlformats.org/officeDocument/2006/relationships/image" Target="../media/image3.png"/><Relationship Id="rId4" Type="http://schemas.openxmlformats.org/officeDocument/2006/relationships/audio" Target="../media/audio2.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whatiseconomics.org/macroeconomics/inflation-and-defl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1143000"/>
          </a:xfrm>
        </p:spPr>
        <p:style>
          <a:lnRef idx="1">
            <a:schemeClr val="accent1"/>
          </a:lnRef>
          <a:fillRef idx="2">
            <a:schemeClr val="accent1"/>
          </a:fillRef>
          <a:effectRef idx="1">
            <a:schemeClr val="accent1"/>
          </a:effectRef>
          <a:fontRef idx="minor">
            <a:schemeClr val="dk1"/>
          </a:fontRef>
        </p:style>
        <p:txBody>
          <a:bodyPr/>
          <a:lstStyle/>
          <a:p>
            <a:pPr>
              <a:defRPr/>
            </a:pPr>
            <a:r>
              <a:rPr lang="en-US" dirty="0"/>
              <a:t>Two focuses to studying Economics</a:t>
            </a:r>
          </a:p>
        </p:txBody>
      </p:sp>
      <p:sp>
        <p:nvSpPr>
          <p:cNvPr id="3" name="Content Placeholder 2"/>
          <p:cNvSpPr>
            <a:spLocks noGrp="1"/>
          </p:cNvSpPr>
          <p:nvPr>
            <p:ph idx="1"/>
          </p:nvPr>
        </p:nvSpPr>
        <p:spPr>
          <a:xfrm>
            <a:off x="0" y="2681361"/>
            <a:ext cx="9144000" cy="2366135"/>
          </a:xfrm>
        </p:spPr>
        <p:txBody>
          <a:bodyPr>
            <a:noAutofit/>
          </a:bodyPr>
          <a:lstStyle/>
          <a:p>
            <a:pPr marL="0" indent="0">
              <a:buFontTx/>
              <a:buNone/>
              <a:defRPr/>
            </a:pPr>
            <a:r>
              <a:rPr lang="en-US" sz="3600" b="1" i="1" u="sng" dirty="0"/>
              <a:t>Micro</a:t>
            </a:r>
            <a:r>
              <a:rPr lang="en-US" sz="3600" b="1" i="1" dirty="0"/>
              <a:t>economics </a:t>
            </a:r>
            <a:r>
              <a:rPr lang="en-US" sz="3600" dirty="0"/>
              <a:t>– </a:t>
            </a:r>
            <a:r>
              <a:rPr lang="en-US" sz="3600" u="sng" dirty="0"/>
              <a:t>the study of the economic decisions and actions of individual people, companies, etc.</a:t>
            </a:r>
          </a:p>
          <a:p>
            <a:pPr marL="0" indent="0">
              <a:buFontTx/>
              <a:buNone/>
              <a:defRPr/>
            </a:pPr>
            <a:endParaRPr lang="en-US" sz="3600" dirty="0"/>
          </a:p>
        </p:txBody>
      </p:sp>
      <p:sp>
        <p:nvSpPr>
          <p:cNvPr id="5" name="Slide Number Placeholder 4"/>
          <p:cNvSpPr>
            <a:spLocks noGrp="1"/>
          </p:cNvSpPr>
          <p:nvPr>
            <p:ph type="sldNum" sz="quarter" idx="12"/>
          </p:nvPr>
        </p:nvSpPr>
        <p:spPr/>
        <p:txBody>
          <a:bodyPr/>
          <a:lstStyle/>
          <a:p>
            <a:pPr>
              <a:defRPr/>
            </a:pPr>
            <a:fld id="{1B0D34DA-1631-4248-8AD9-E7C00C8B991E}" type="slidenum">
              <a:rPr lang="en-US" smtClean="0"/>
              <a:pPr>
                <a:defRPr/>
              </a:pPr>
              <a:t>1</a:t>
            </a:fld>
            <a:endParaRPr lang="en-US" dirty="0"/>
          </a:p>
        </p:txBody>
      </p:sp>
    </p:spTree>
    <p:extLst>
      <p:ext uri="{BB962C8B-B14F-4D97-AF65-F5344CB8AC3E}">
        <p14:creationId xmlns:p14="http://schemas.microsoft.com/office/powerpoint/2010/main" val="282590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7934"/>
            <a:ext cx="8229600" cy="4525963"/>
          </a:xfrm>
        </p:spPr>
        <p:txBody>
          <a:bodyPr>
            <a:normAutofit fontScale="25000" lnSpcReduction="20000"/>
          </a:bodyPr>
          <a:lstStyle/>
          <a:p>
            <a:pPr marL="0" indent="0">
              <a:buNone/>
            </a:pPr>
            <a:r>
              <a:rPr lang="en-US" dirty="0"/>
              <a:t>Whatever the solution, all of these measures, both implemented and debated, involve macroeconomics. The prefix “macro-,” meaning “big,” in the word “macroeconomics” refers to how economists in this field analyze the structure and function of large-scale economies as a whole, whether regional, national or global. </a:t>
            </a:r>
          </a:p>
          <a:p>
            <a:pPr marL="0" indent="0">
              <a:buNone/>
            </a:pPr>
            <a:endParaRPr lang="en-US" dirty="0"/>
          </a:p>
          <a:p>
            <a:pPr marL="0" indent="0">
              <a:buNone/>
            </a:pPr>
            <a:r>
              <a:rPr lang="en-US" sz="14400" dirty="0"/>
              <a:t>Macroeconomics examines the complex interplay between factors such as </a:t>
            </a:r>
          </a:p>
          <a:p>
            <a:r>
              <a:rPr lang="en-US" sz="12800" dirty="0"/>
              <a:t> national income and savings</a:t>
            </a:r>
          </a:p>
          <a:p>
            <a:r>
              <a:rPr lang="en-US" sz="12800" dirty="0"/>
              <a:t>gross domestic product</a:t>
            </a:r>
          </a:p>
          <a:p>
            <a:r>
              <a:rPr lang="en-US" sz="12800" dirty="0"/>
              <a:t>consumer and producer price indexes</a:t>
            </a:r>
          </a:p>
          <a:p>
            <a:r>
              <a:rPr lang="en-US" sz="12800" dirty="0"/>
              <a:t>Consumption</a:t>
            </a:r>
          </a:p>
          <a:p>
            <a:r>
              <a:rPr lang="en-US" sz="12800" dirty="0"/>
              <a:t>Unemployment </a:t>
            </a:r>
          </a:p>
          <a:p>
            <a:r>
              <a:rPr lang="en-US" sz="12800" dirty="0"/>
              <a:t>foreign trade</a:t>
            </a:r>
          </a:p>
          <a:p>
            <a:r>
              <a:rPr lang="en-US" sz="12800" dirty="0"/>
              <a:t>inflation,</a:t>
            </a:r>
          </a:p>
          <a:p>
            <a:r>
              <a:rPr lang="en-US" sz="12800" dirty="0"/>
              <a:t>Investment</a:t>
            </a:r>
          </a:p>
          <a:p>
            <a:r>
              <a:rPr lang="en-US" sz="12800" dirty="0"/>
              <a:t>international finance.</a:t>
            </a:r>
          </a:p>
          <a:p>
            <a:pPr marL="0" indent="0">
              <a:buNone/>
            </a:pPr>
            <a:endParaRPr lang="en-US" sz="6700" dirty="0"/>
          </a:p>
        </p:txBody>
      </p:sp>
    </p:spTree>
    <p:extLst>
      <p:ext uri="{BB962C8B-B14F-4D97-AF65-F5344CB8AC3E}">
        <p14:creationId xmlns:p14="http://schemas.microsoft.com/office/powerpoint/2010/main" val="4006509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endParaRPr lang="en-US" dirty="0"/>
          </a:p>
          <a:p>
            <a:pPr marL="0" indent="0">
              <a:buNone/>
            </a:pPr>
            <a:r>
              <a:rPr lang="en-US" dirty="0"/>
              <a:t> Economists in the field of </a:t>
            </a:r>
            <a:r>
              <a:rPr lang="en-US" b="1" u="sng" dirty="0"/>
              <a:t>Macroeconomics </a:t>
            </a:r>
            <a:r>
              <a:rPr lang="en-US" dirty="0"/>
              <a:t>seek to understand fluctuations in business cycles and the elements that contribute to long-term economic growth, which are vital to the creation of sound economic policies by governments and businesses. </a:t>
            </a:r>
          </a:p>
          <a:p>
            <a:pPr marL="0" indent="0">
              <a:buNone/>
            </a:pPr>
            <a:endParaRPr lang="en-US" dirty="0"/>
          </a:p>
          <a:p>
            <a:endParaRPr lang="en-US" dirty="0"/>
          </a:p>
        </p:txBody>
      </p:sp>
    </p:spTree>
    <p:extLst>
      <p:ext uri="{BB962C8B-B14F-4D97-AF65-F5344CB8AC3E}">
        <p14:creationId xmlns:p14="http://schemas.microsoft.com/office/powerpoint/2010/main" val="3209424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09447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880281"/>
            <a:ext cx="8229600" cy="1143000"/>
          </a:xfrm>
        </p:spPr>
        <p:txBody>
          <a:bodyPr>
            <a:normAutofit fontScale="90000"/>
          </a:bodyPr>
          <a:lstStyle/>
          <a:p>
            <a:br>
              <a:rPr lang="en-US" dirty="0"/>
            </a:br>
            <a:r>
              <a:rPr lang="en-US" dirty="0"/>
              <a:t> The prefix “micro-,”    =   “small”</a:t>
            </a:r>
            <a:br>
              <a:rPr lang="en-US" dirty="0"/>
            </a:br>
            <a:endParaRPr lang="en-US" dirty="0"/>
          </a:p>
        </p:txBody>
      </p:sp>
      <p:sp>
        <p:nvSpPr>
          <p:cNvPr id="3" name="Content Placeholder 2"/>
          <p:cNvSpPr>
            <a:spLocks noGrp="1"/>
          </p:cNvSpPr>
          <p:nvPr>
            <p:ph idx="1"/>
          </p:nvPr>
        </p:nvSpPr>
        <p:spPr>
          <a:xfrm>
            <a:off x="1128486" y="3300751"/>
            <a:ext cx="8015514" cy="4525963"/>
          </a:xfrm>
        </p:spPr>
        <p:txBody>
          <a:bodyPr>
            <a:normAutofit/>
          </a:bodyPr>
          <a:lstStyle/>
          <a:p>
            <a:pPr marL="0" indent="0">
              <a:buNone/>
            </a:pPr>
            <a:r>
              <a:rPr lang="en-US" sz="4000" dirty="0"/>
              <a:t>in the word “</a:t>
            </a:r>
            <a:r>
              <a:rPr lang="en-US" sz="4000" b="1" u="sng" dirty="0" err="1"/>
              <a:t>microeconomics</a:t>
            </a:r>
            <a:r>
              <a:rPr lang="en-US" sz="4000" dirty="0" err="1"/>
              <a:t>”it</a:t>
            </a:r>
            <a:r>
              <a:rPr lang="en-US" sz="4000" dirty="0"/>
              <a:t>  refers to the basic, </a:t>
            </a:r>
            <a:r>
              <a:rPr lang="en-US" sz="4000" i="1" dirty="0"/>
              <a:t>small-scale </a:t>
            </a:r>
            <a:r>
              <a:rPr lang="en-US" sz="4000" dirty="0"/>
              <a:t>economic behaviors and decisions that economists in this field study.</a:t>
            </a:r>
          </a:p>
        </p:txBody>
      </p:sp>
      <p:sp>
        <p:nvSpPr>
          <p:cNvPr id="4" name="Title 1"/>
          <p:cNvSpPr txBox="1">
            <a:spLocks/>
          </p:cNvSpPr>
          <p:nvPr/>
        </p:nvSpPr>
        <p:spPr>
          <a:xfrm>
            <a:off x="0" y="281896"/>
            <a:ext cx="9144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br>
              <a:rPr lang="en-US" sz="4000" dirty="0"/>
            </a:br>
            <a:r>
              <a:rPr lang="en-US" sz="4000" dirty="0"/>
              <a:t> What do you think the prefix “micro-” means?</a:t>
            </a:r>
            <a:br>
              <a:rPr lang="en-US" sz="4000" dirty="0"/>
            </a:br>
            <a:endParaRPr lang="en-US" sz="4000" dirty="0"/>
          </a:p>
        </p:txBody>
      </p:sp>
    </p:spTree>
    <p:extLst>
      <p:ext uri="{BB962C8B-B14F-4D97-AF65-F5344CB8AC3E}">
        <p14:creationId xmlns:p14="http://schemas.microsoft.com/office/powerpoint/2010/main" val="636453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45968" y="3733414"/>
            <a:ext cx="1950613" cy="1969990"/>
          </a:xfrm>
          <a:prstGeom prst="rect">
            <a:avLst/>
          </a:prstGeom>
        </p:spPr>
      </p:pic>
      <p:pic>
        <p:nvPicPr>
          <p:cNvPr id="5" name="Picture 4"/>
          <p:cNvPicPr>
            <a:picLocks noChangeAspect="1"/>
          </p:cNvPicPr>
          <p:nvPr/>
        </p:nvPicPr>
        <p:blipFill>
          <a:blip r:embed="rId4"/>
          <a:stretch>
            <a:fillRect/>
          </a:stretch>
        </p:blipFill>
        <p:spPr>
          <a:xfrm>
            <a:off x="3491129" y="3733414"/>
            <a:ext cx="1935198" cy="1935198"/>
          </a:xfrm>
          <a:prstGeom prst="rect">
            <a:avLst/>
          </a:prstGeom>
        </p:spPr>
      </p:pic>
      <p:pic>
        <p:nvPicPr>
          <p:cNvPr id="6" name="Picture 5"/>
          <p:cNvPicPr>
            <a:picLocks noChangeAspect="1"/>
          </p:cNvPicPr>
          <p:nvPr/>
        </p:nvPicPr>
        <p:blipFill>
          <a:blip r:embed="rId5"/>
          <a:stretch>
            <a:fillRect/>
          </a:stretch>
        </p:blipFill>
        <p:spPr>
          <a:xfrm>
            <a:off x="6326863" y="3831020"/>
            <a:ext cx="1872384" cy="1872384"/>
          </a:xfrm>
          <a:prstGeom prst="rect">
            <a:avLst/>
          </a:prstGeom>
        </p:spPr>
      </p:pic>
      <p:sp>
        <p:nvSpPr>
          <p:cNvPr id="7" name="TextBox 6"/>
          <p:cNvSpPr txBox="1"/>
          <p:nvPr/>
        </p:nvSpPr>
        <p:spPr>
          <a:xfrm>
            <a:off x="0" y="0"/>
            <a:ext cx="9144000" cy="3600986"/>
          </a:xfrm>
          <a:prstGeom prst="rect">
            <a:avLst/>
          </a:prstGeom>
          <a:noFill/>
        </p:spPr>
        <p:txBody>
          <a:bodyPr wrap="square" rtlCol="0">
            <a:spAutoFit/>
          </a:bodyPr>
          <a:lstStyle/>
          <a:p>
            <a:r>
              <a:rPr lang="en-US" sz="3600" dirty="0"/>
              <a:t>Meet Employees A, B and C. </a:t>
            </a:r>
            <a:endParaRPr lang="en-US" sz="1200" dirty="0"/>
          </a:p>
          <a:p>
            <a:endParaRPr lang="en-US" sz="1200" dirty="0"/>
          </a:p>
          <a:p>
            <a:r>
              <a:rPr lang="en-US" sz="3600" dirty="0"/>
              <a:t>A year ago, they were hired at the same </a:t>
            </a:r>
            <a:r>
              <a:rPr lang="en-US" sz="3600" b="1" i="1" dirty="0"/>
              <a:t>hourly wage</a:t>
            </a:r>
            <a:r>
              <a:rPr lang="en-US" sz="3600" dirty="0"/>
              <a:t> to work for </a:t>
            </a:r>
            <a:r>
              <a:rPr lang="en-US" sz="3600" dirty="0" err="1"/>
              <a:t>Zapco</a:t>
            </a:r>
            <a:r>
              <a:rPr lang="en-US" sz="3600" dirty="0"/>
              <a:t> Electronics.</a:t>
            </a:r>
          </a:p>
          <a:p>
            <a:r>
              <a:rPr lang="en-US" sz="3600" dirty="0"/>
              <a:t>They typically work about 50 hours a week.</a:t>
            </a:r>
          </a:p>
          <a:p>
            <a:r>
              <a:rPr lang="en-US" sz="3600" dirty="0"/>
              <a:t>After about a year, they </a:t>
            </a:r>
            <a:r>
              <a:rPr lang="en-US" sz="3600" b="1" i="1" dirty="0"/>
              <a:t>all </a:t>
            </a:r>
            <a:r>
              <a:rPr lang="en-US" sz="3600" dirty="0"/>
              <a:t>get a 5% wage increase.</a:t>
            </a:r>
          </a:p>
        </p:txBody>
      </p:sp>
      <p:sp>
        <p:nvSpPr>
          <p:cNvPr id="8" name="Rectangle 7"/>
          <p:cNvSpPr/>
          <p:nvPr/>
        </p:nvSpPr>
        <p:spPr>
          <a:xfrm>
            <a:off x="1623812" y="5703404"/>
            <a:ext cx="607859"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a:off x="4194428" y="5668612"/>
            <a:ext cx="572843"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ectangle 9"/>
          <p:cNvSpPr/>
          <p:nvPr/>
        </p:nvSpPr>
        <p:spPr>
          <a:xfrm>
            <a:off x="7001905" y="5703404"/>
            <a:ext cx="551203"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14424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3029" y="-34792"/>
            <a:ext cx="1950613" cy="1969990"/>
          </a:xfrm>
          <a:prstGeom prst="rect">
            <a:avLst/>
          </a:prstGeom>
        </p:spPr>
      </p:pic>
      <p:sp>
        <p:nvSpPr>
          <p:cNvPr id="4" name="TextBox 3">
            <a:hlinkClick r:id="" action="ppaction://noaction">
              <a:snd r:embed="rId3" name="Drive By"/>
            </a:hlinkClick>
          </p:cNvPr>
          <p:cNvSpPr txBox="1"/>
          <p:nvPr/>
        </p:nvSpPr>
        <p:spPr>
          <a:xfrm>
            <a:off x="2283641" y="11409"/>
            <a:ext cx="7005501" cy="2062103"/>
          </a:xfrm>
          <a:prstGeom prst="rect">
            <a:avLst/>
          </a:prstGeom>
          <a:noFill/>
        </p:spPr>
        <p:txBody>
          <a:bodyPr wrap="square" rtlCol="0">
            <a:spAutoFit/>
          </a:bodyPr>
          <a:lstStyle/>
          <a:p>
            <a:r>
              <a:rPr lang="en-US" sz="3200" dirty="0"/>
              <a:t>feels energized by the boost in pay. He decides to commit an additional 10 hours a week to the company to increase his income even further. </a:t>
            </a:r>
          </a:p>
        </p:txBody>
      </p:sp>
      <p:cxnSp>
        <p:nvCxnSpPr>
          <p:cNvPr id="6" name="Straight Connector 5"/>
          <p:cNvCxnSpPr/>
          <p:nvPr/>
        </p:nvCxnSpPr>
        <p:spPr>
          <a:xfrm flipH="1" flipV="1">
            <a:off x="56180" y="2073512"/>
            <a:ext cx="9087820" cy="29116"/>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346456" y="2165182"/>
            <a:ext cx="6797544" cy="2062103"/>
          </a:xfrm>
          <a:prstGeom prst="rect">
            <a:avLst/>
          </a:prstGeom>
          <a:noFill/>
        </p:spPr>
        <p:txBody>
          <a:bodyPr wrap="square" rtlCol="0">
            <a:spAutoFit/>
          </a:bodyPr>
          <a:lstStyle/>
          <a:p>
            <a:r>
              <a:rPr lang="en-US" sz="3200" dirty="0"/>
              <a:t>receives the same raise, but decides her original 50-hour workweek suits her just fine. She’ll make more money for the same work. </a:t>
            </a:r>
          </a:p>
        </p:txBody>
      </p:sp>
      <p:cxnSp>
        <p:nvCxnSpPr>
          <p:cNvPr id="11" name="Straight Connector 10"/>
          <p:cNvCxnSpPr/>
          <p:nvPr/>
        </p:nvCxnSpPr>
        <p:spPr>
          <a:xfrm flipV="1">
            <a:off x="-9990" y="4192986"/>
            <a:ext cx="9153990" cy="34299"/>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a:hlinkClick r:id="" action="ppaction://noaction">
              <a:snd r:embed="rId4" name="Horn"/>
            </a:hlinkClick>
          </p:cNvPr>
          <p:cNvPicPr>
            <a:picLocks noChangeAspect="1"/>
          </p:cNvPicPr>
          <p:nvPr/>
        </p:nvPicPr>
        <p:blipFill>
          <a:blip r:embed="rId5"/>
          <a:stretch>
            <a:fillRect/>
          </a:stretch>
        </p:blipFill>
        <p:spPr>
          <a:xfrm>
            <a:off x="411258" y="4555006"/>
            <a:ext cx="1872384" cy="1872384"/>
          </a:xfrm>
          <a:prstGeom prst="rect">
            <a:avLst/>
          </a:prstGeom>
        </p:spPr>
      </p:pic>
      <p:sp>
        <p:nvSpPr>
          <p:cNvPr id="13" name="TextBox 12"/>
          <p:cNvSpPr txBox="1"/>
          <p:nvPr/>
        </p:nvSpPr>
        <p:spPr>
          <a:xfrm>
            <a:off x="2346457" y="4192986"/>
            <a:ext cx="6797544" cy="2554545"/>
          </a:xfrm>
          <a:prstGeom prst="rect">
            <a:avLst/>
          </a:prstGeom>
          <a:noFill/>
        </p:spPr>
        <p:txBody>
          <a:bodyPr wrap="square" rtlCol="0">
            <a:spAutoFit/>
          </a:bodyPr>
          <a:lstStyle/>
          <a:p>
            <a:r>
              <a:rPr lang="en-US" sz="3200" dirty="0"/>
              <a:t>sees the pay raise as meaning that he won’t have to work as many hours to make his starting income, which is adequate to pay his bills. Therefore, he opts to work only 45 hours a week.</a:t>
            </a:r>
          </a:p>
        </p:txBody>
      </p:sp>
      <p:sp>
        <p:nvSpPr>
          <p:cNvPr id="14" name="Rectangle 13"/>
          <p:cNvSpPr/>
          <p:nvPr/>
        </p:nvSpPr>
        <p:spPr>
          <a:xfrm>
            <a:off x="-50568" y="591431"/>
            <a:ext cx="495498" cy="707886"/>
          </a:xfrm>
          <a:prstGeom prst="rect">
            <a:avLst/>
          </a:prstGeom>
          <a:noFill/>
        </p:spPr>
        <p:txBody>
          <a:bodyPr wrap="none" lIns="91440" tIns="45720" rIns="91440" bIns="45720">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5" name="Picture 14">
            <a:hlinkClick r:id="" action="ppaction://noaction">
              <a:snd r:embed="rId6" name="Breaking Glass"/>
            </a:hlinkClick>
          </p:cNvPr>
          <p:cNvPicPr>
            <a:picLocks noChangeAspect="1"/>
          </p:cNvPicPr>
          <p:nvPr/>
        </p:nvPicPr>
        <p:blipFill>
          <a:blip r:embed="rId7"/>
          <a:stretch>
            <a:fillRect/>
          </a:stretch>
        </p:blipFill>
        <p:spPr>
          <a:xfrm>
            <a:off x="411258" y="2102628"/>
            <a:ext cx="1935198" cy="1935198"/>
          </a:xfrm>
          <a:prstGeom prst="rect">
            <a:avLst/>
          </a:prstGeom>
        </p:spPr>
      </p:pic>
      <p:sp>
        <p:nvSpPr>
          <p:cNvPr id="20" name="Rectangle 19"/>
          <p:cNvSpPr/>
          <p:nvPr/>
        </p:nvSpPr>
        <p:spPr>
          <a:xfrm>
            <a:off x="-9990" y="2777543"/>
            <a:ext cx="472205" cy="707886"/>
          </a:xfrm>
          <a:prstGeom prst="rect">
            <a:avLst/>
          </a:prstGeom>
          <a:noFill/>
        </p:spPr>
        <p:txBody>
          <a:bodyPr wrap="none" lIns="91440" tIns="45720" rIns="91440" bIns="45720">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3" name="Rectangle 22"/>
          <p:cNvSpPr/>
          <p:nvPr/>
        </p:nvSpPr>
        <p:spPr>
          <a:xfrm>
            <a:off x="-38883" y="4907514"/>
            <a:ext cx="472205" cy="707886"/>
          </a:xfrm>
          <a:prstGeom prst="rect">
            <a:avLst/>
          </a:prstGeom>
          <a:noFill/>
        </p:spPr>
        <p:txBody>
          <a:bodyPr wrap="none" lIns="91440" tIns="45720" rIns="91440" bIns="45720">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29967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9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900" decel="100000" fill="hold"/>
                                        <p:tgtEl>
                                          <p:spTgt spid="13"/>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1279"/>
            <a:ext cx="9144000" cy="6001643"/>
          </a:xfrm>
          <a:prstGeom prst="rect">
            <a:avLst/>
          </a:prstGeom>
        </p:spPr>
        <p:txBody>
          <a:bodyPr wrap="square">
            <a:spAutoFit/>
          </a:bodyPr>
          <a:lstStyle/>
          <a:p>
            <a:pPr marL="514350" indent="-514350">
              <a:buFont typeface="+mj-lt"/>
              <a:buAutoNum type="arabicPeriod"/>
            </a:pPr>
            <a:r>
              <a:rPr lang="en-US" sz="3200" b="1" dirty="0"/>
              <a:t>How will the decisions of Employees A, B and C affect the company?</a:t>
            </a:r>
          </a:p>
          <a:p>
            <a:pPr marL="514350" indent="-514350">
              <a:buFont typeface="+mj-lt"/>
              <a:buAutoNum type="arabicPeriod"/>
            </a:pPr>
            <a:r>
              <a:rPr lang="en-US" sz="3200" b="1" dirty="0"/>
              <a:t>Cost-wise, who is the most desirable employee for the company?</a:t>
            </a:r>
          </a:p>
          <a:p>
            <a:pPr marL="514350" indent="-514350">
              <a:buFont typeface="+mj-lt"/>
              <a:buAutoNum type="arabicPeriod"/>
            </a:pPr>
            <a:r>
              <a:rPr lang="en-US" sz="3200" b="1" dirty="0"/>
              <a:t> Do the cost savings offered by Employee C’s reduced hours outweigh the potential profit generated by Employee A’s additional work, or vice-versa?</a:t>
            </a:r>
          </a:p>
          <a:p>
            <a:pPr marL="514350" indent="-514350">
              <a:buFont typeface="+mj-lt"/>
              <a:buAutoNum type="arabicPeriod"/>
            </a:pPr>
            <a:r>
              <a:rPr lang="en-US" sz="3200" b="1" dirty="0"/>
              <a:t>Why is Employee A motivated to work more hours, but Employee C motivated to work fewer? </a:t>
            </a:r>
          </a:p>
          <a:p>
            <a:pPr marL="514350" indent="-514350">
              <a:buFont typeface="+mj-lt"/>
              <a:buAutoNum type="arabicPeriod"/>
            </a:pPr>
            <a:r>
              <a:rPr lang="en-US" sz="3200" b="1" dirty="0"/>
              <a:t>How will this affect their purchasing power as consumers? </a:t>
            </a:r>
          </a:p>
        </p:txBody>
      </p:sp>
      <p:sp>
        <p:nvSpPr>
          <p:cNvPr id="8" name="TextBox 7"/>
          <p:cNvSpPr txBox="1"/>
          <p:nvPr/>
        </p:nvSpPr>
        <p:spPr>
          <a:xfrm>
            <a:off x="0" y="119559"/>
            <a:ext cx="9355097" cy="830997"/>
          </a:xfrm>
          <a:prstGeom prst="rect">
            <a:avLst/>
          </a:prstGeom>
          <a:noFill/>
        </p:spPr>
        <p:txBody>
          <a:bodyPr wrap="square" rtlCol="0">
            <a:spAutoFit/>
          </a:bodyPr>
          <a:lstStyle/>
          <a:p>
            <a:r>
              <a:rPr lang="en-US" sz="2400" b="1" u="sng" dirty="0">
                <a:latin typeface="Adobe Caslon Pro Bold"/>
                <a:cs typeface="Adobe Caslon Pro Bold"/>
              </a:rPr>
              <a:t>Please answer the following questions about our Microeconomic</a:t>
            </a:r>
          </a:p>
          <a:p>
            <a:r>
              <a:rPr lang="en-US" sz="2400" b="1" u="sng" dirty="0">
                <a:latin typeface="Adobe Caslon Pro Bold"/>
                <a:cs typeface="Adobe Caslon Pro Bold"/>
              </a:rPr>
              <a:t> Example </a:t>
            </a:r>
          </a:p>
        </p:txBody>
      </p:sp>
    </p:spTree>
    <p:extLst>
      <p:ext uri="{BB962C8B-B14F-4D97-AF65-F5344CB8AC3E}">
        <p14:creationId xmlns:p14="http://schemas.microsoft.com/office/powerpoint/2010/main" val="3299677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Two focuses to studying Economics</a:t>
            </a:r>
            <a:endParaRPr lang="en-US" dirty="0"/>
          </a:p>
        </p:txBody>
      </p:sp>
      <p:sp>
        <p:nvSpPr>
          <p:cNvPr id="3" name="Content Placeholder 2"/>
          <p:cNvSpPr>
            <a:spLocks noGrp="1"/>
          </p:cNvSpPr>
          <p:nvPr>
            <p:ph idx="1"/>
          </p:nvPr>
        </p:nvSpPr>
        <p:spPr/>
        <p:txBody>
          <a:bodyPr/>
          <a:lstStyle/>
          <a:p>
            <a:r>
              <a:rPr lang="en-US"/>
              <a:t>Microeconomics – the study of the economic decisions and actions of individual people, companies, etc.</a:t>
            </a:r>
          </a:p>
          <a:p>
            <a:endParaRPr lang="en-US" dirty="0"/>
          </a:p>
        </p:txBody>
      </p:sp>
      <p:sp>
        <p:nvSpPr>
          <p:cNvPr id="5" name="Slide Number Placeholder 4"/>
          <p:cNvSpPr>
            <a:spLocks noGrp="1"/>
          </p:cNvSpPr>
          <p:nvPr>
            <p:ph type="sldNum" sz="quarter" idx="12"/>
          </p:nvPr>
        </p:nvSpPr>
        <p:spPr/>
        <p:txBody>
          <a:bodyPr/>
          <a:lstStyle/>
          <a:p>
            <a:fld id="{1B0D34DA-1631-4248-8AD9-E7C00C8B991E}" type="slidenum">
              <a:rPr lang="en-US" smtClean="0"/>
              <a:pPr/>
              <a:t>6</a:t>
            </a:fld>
            <a:endParaRPr lang="en-US" dirty="0"/>
          </a:p>
        </p:txBody>
      </p:sp>
      <p:sp>
        <p:nvSpPr>
          <p:cNvPr id="6" name="Rectangle 5"/>
          <p:cNvSpPr/>
          <p:nvPr/>
        </p:nvSpPr>
        <p:spPr>
          <a:xfrm>
            <a:off x="228600" y="3864428"/>
            <a:ext cx="8091715" cy="2554545"/>
          </a:xfrm>
          <a:prstGeom prst="rect">
            <a:avLst/>
          </a:prstGeom>
        </p:spPr>
        <p:txBody>
          <a:bodyPr wrap="square">
            <a:spAutoFit/>
          </a:bodyPr>
          <a:lstStyle/>
          <a:p>
            <a:pPr>
              <a:defRPr/>
            </a:pPr>
            <a:r>
              <a:rPr lang="en-US" sz="3200" b="1" i="1" u="sng" dirty="0"/>
              <a:t>Macro</a:t>
            </a:r>
            <a:r>
              <a:rPr lang="en-US" sz="3200" b="1" i="1" dirty="0"/>
              <a:t>economics</a:t>
            </a:r>
            <a:r>
              <a:rPr lang="en-US" sz="3200" dirty="0"/>
              <a:t> - </a:t>
            </a:r>
            <a:r>
              <a:rPr lang="en-US" sz="3200" u="sng" dirty="0"/>
              <a:t>a study of economics in terms of whole systems </a:t>
            </a:r>
            <a:r>
              <a:rPr lang="en-US" sz="3200" dirty="0"/>
              <a:t>especially with reference to general levels of output and income and to the interrelations among sectors of the economy</a:t>
            </a:r>
          </a:p>
        </p:txBody>
      </p:sp>
    </p:spTree>
    <p:extLst>
      <p:ext uri="{BB962C8B-B14F-4D97-AF65-F5344CB8AC3E}">
        <p14:creationId xmlns:p14="http://schemas.microsoft.com/office/powerpoint/2010/main" val="360305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9643" y="887148"/>
            <a:ext cx="6436680" cy="369332"/>
          </a:xfrm>
          <a:prstGeom prst="rect">
            <a:avLst/>
          </a:prstGeom>
          <a:noFill/>
        </p:spPr>
        <p:txBody>
          <a:bodyPr wrap="square" rtlCol="0">
            <a:spAutoFit/>
          </a:bodyPr>
          <a:lstStyle/>
          <a:p>
            <a:endParaRPr lang="en-US" dirty="0"/>
          </a:p>
        </p:txBody>
      </p:sp>
      <p:sp>
        <p:nvSpPr>
          <p:cNvPr id="7" name="Title 1"/>
          <p:cNvSpPr txBox="1">
            <a:spLocks/>
          </p:cNvSpPr>
          <p:nvPr/>
        </p:nvSpPr>
        <p:spPr>
          <a:xfrm>
            <a:off x="0" y="281896"/>
            <a:ext cx="9144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br>
              <a:rPr lang="en-US" sz="4000" dirty="0"/>
            </a:br>
            <a:r>
              <a:rPr lang="en-US" sz="4000" dirty="0"/>
              <a:t> What do you think the prefix “macro-” means?</a:t>
            </a:r>
            <a:br>
              <a:rPr lang="en-US" sz="4000" dirty="0"/>
            </a:br>
            <a:endParaRPr lang="en-US" sz="4000" dirty="0"/>
          </a:p>
        </p:txBody>
      </p:sp>
      <p:sp>
        <p:nvSpPr>
          <p:cNvPr id="8" name="Rectangle 7"/>
          <p:cNvSpPr/>
          <p:nvPr/>
        </p:nvSpPr>
        <p:spPr>
          <a:xfrm>
            <a:off x="330200" y="1931634"/>
            <a:ext cx="7846123" cy="646331"/>
          </a:xfrm>
          <a:prstGeom prst="rect">
            <a:avLst/>
          </a:prstGeom>
        </p:spPr>
        <p:txBody>
          <a:bodyPr wrap="square">
            <a:spAutoFit/>
          </a:bodyPr>
          <a:lstStyle/>
          <a:p>
            <a:r>
              <a:rPr lang="en-US" sz="3600" dirty="0"/>
              <a:t>The prefix “</a:t>
            </a:r>
            <a:r>
              <a:rPr lang="en-US" sz="3600" b="1" dirty="0"/>
              <a:t>macro-</a:t>
            </a:r>
            <a:r>
              <a:rPr lang="en-US" sz="3600" dirty="0"/>
              <a:t>,” meaning </a:t>
            </a:r>
            <a:r>
              <a:rPr lang="en-US" sz="3600" b="1" dirty="0"/>
              <a:t>“big”</a:t>
            </a:r>
            <a:r>
              <a:rPr lang="en-US" sz="3600" dirty="0"/>
              <a:t>.</a:t>
            </a:r>
          </a:p>
        </p:txBody>
      </p:sp>
      <p:sp>
        <p:nvSpPr>
          <p:cNvPr id="9" name="Content Placeholder 2"/>
          <p:cNvSpPr txBox="1">
            <a:spLocks/>
          </p:cNvSpPr>
          <p:nvPr/>
        </p:nvSpPr>
        <p:spPr>
          <a:xfrm>
            <a:off x="330200" y="3464037"/>
            <a:ext cx="8015514" cy="45259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4000" dirty="0">
                <a:solidFill>
                  <a:srgbClr val="000000"/>
                </a:solidFill>
              </a:rPr>
              <a:t>in the word “</a:t>
            </a:r>
            <a:r>
              <a:rPr lang="en-US" sz="4000" b="1" u="sng" dirty="0">
                <a:solidFill>
                  <a:srgbClr val="000000"/>
                </a:solidFill>
              </a:rPr>
              <a:t>macroeconomics</a:t>
            </a:r>
            <a:r>
              <a:rPr lang="en-US" sz="4000" dirty="0">
                <a:solidFill>
                  <a:srgbClr val="000000"/>
                </a:solidFill>
              </a:rPr>
              <a:t>” it refers to how economists in this field analyze the structure and function of </a:t>
            </a:r>
            <a:r>
              <a:rPr lang="en-US" sz="4000" b="1" u="sng" dirty="0">
                <a:solidFill>
                  <a:srgbClr val="000000"/>
                </a:solidFill>
              </a:rPr>
              <a:t>large-scale</a:t>
            </a:r>
            <a:r>
              <a:rPr lang="en-US" sz="4000" dirty="0">
                <a:solidFill>
                  <a:srgbClr val="000000"/>
                </a:solidFill>
              </a:rPr>
              <a:t> economies as a whole</a:t>
            </a:r>
          </a:p>
        </p:txBody>
      </p:sp>
    </p:spTree>
    <p:extLst>
      <p:ext uri="{BB962C8B-B14F-4D97-AF65-F5344CB8AC3E}">
        <p14:creationId xmlns:p14="http://schemas.microsoft.com/office/powerpoint/2010/main" val="381532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51933"/>
            <a:ext cx="9144000" cy="4525963"/>
          </a:xfrm>
        </p:spPr>
        <p:txBody>
          <a:bodyPr>
            <a:noAutofit/>
          </a:bodyPr>
          <a:lstStyle/>
          <a:p>
            <a:r>
              <a:rPr lang="en-US" dirty="0"/>
              <a:t>On September 29, 2008, the United States experienced one of the largest economic shocks in its history;</a:t>
            </a:r>
          </a:p>
          <a:p>
            <a:r>
              <a:rPr lang="en-US" dirty="0"/>
              <a:t> the stock market plunged by over 777 points, wiping out over $1 trillion in stock value.</a:t>
            </a:r>
          </a:p>
          <a:p>
            <a:r>
              <a:rPr lang="en-US" dirty="0"/>
              <a:t> The market continued to plummet over the following week, setting off a deep recession.</a:t>
            </a:r>
          </a:p>
          <a:p>
            <a:r>
              <a:rPr lang="en-US" dirty="0"/>
              <a:t> Home prices fell, foreclosures rose, and unemployment soared. Toxic financial products flooded the international marketplace, pushing many of the world’s largest financial companies to the brink of bankruptcy.</a:t>
            </a:r>
          </a:p>
          <a:p>
            <a:endParaRPr lang="en-US" dirty="0"/>
          </a:p>
        </p:txBody>
      </p:sp>
    </p:spTree>
    <p:extLst>
      <p:ext uri="{BB962C8B-B14F-4D97-AF65-F5344CB8AC3E}">
        <p14:creationId xmlns:p14="http://schemas.microsoft.com/office/powerpoint/2010/main" val="1269611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4867"/>
            <a:ext cx="8229600" cy="4525963"/>
          </a:xfrm>
        </p:spPr>
        <p:txBody>
          <a:bodyPr>
            <a:noAutofit/>
          </a:bodyPr>
          <a:lstStyle/>
          <a:p>
            <a:r>
              <a:rPr lang="en-US" dirty="0"/>
              <a:t>Today, with the economy functioning but sluggish, U.S. politicians battle over the next course of action. </a:t>
            </a:r>
          </a:p>
          <a:p>
            <a:r>
              <a:rPr lang="en-US" dirty="0"/>
              <a:t>Would another stimulus plan get consumers buying again? </a:t>
            </a:r>
          </a:p>
          <a:p>
            <a:r>
              <a:rPr lang="en-US" dirty="0"/>
              <a:t>Should Congress pass a jobs bill to reduce unemployment?</a:t>
            </a:r>
          </a:p>
          <a:p>
            <a:r>
              <a:rPr lang="en-US" dirty="0"/>
              <a:t> Would printing more money for debts help, or cause out-of-control </a:t>
            </a:r>
            <a:r>
              <a:rPr lang="en-US" dirty="0">
                <a:hlinkClick r:id="rId2" tooltip="inflation"/>
              </a:rPr>
              <a:t>inflation</a:t>
            </a:r>
            <a:r>
              <a:rPr lang="en-US" dirty="0"/>
              <a:t>?</a:t>
            </a:r>
          </a:p>
          <a:p>
            <a:r>
              <a:rPr lang="en-US" dirty="0"/>
              <a:t> Could new trade agreements provide an answer to the nation’s economic woes? </a:t>
            </a:r>
          </a:p>
          <a:p>
            <a:endParaRPr lang="en-US" dirty="0"/>
          </a:p>
        </p:txBody>
      </p:sp>
    </p:spTree>
    <p:extLst>
      <p:ext uri="{BB962C8B-B14F-4D97-AF65-F5344CB8AC3E}">
        <p14:creationId xmlns:p14="http://schemas.microsoft.com/office/powerpoint/2010/main" val="4006509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529</TotalTime>
  <Words>886</Words>
  <Application>Microsoft Macintosh PowerPoint</Application>
  <PresentationFormat>On-screen Show (4:3)</PresentationFormat>
  <Paragraphs>84</Paragraphs>
  <Slides>12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Adobe Caslon Pro Bold</vt:lpstr>
      <vt:lpstr>Arial</vt:lpstr>
      <vt:lpstr>Calibri</vt:lpstr>
      <vt:lpstr>Office Theme</vt:lpstr>
      <vt:lpstr>Two focuses to studying Economics</vt:lpstr>
      <vt:lpstr>  The prefix “micro-,”    =   “small” </vt:lpstr>
      <vt:lpstr>PowerPoint Presentation</vt:lpstr>
      <vt:lpstr>PowerPoint Presentation</vt:lpstr>
      <vt:lpstr>PowerPoint Presentation</vt:lpstr>
      <vt:lpstr>Two focuses to studying Economics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Macbook Pro</dc:creator>
  <cp:lastModifiedBy>Brent Eric (10X399)</cp:lastModifiedBy>
  <cp:revision>19</cp:revision>
  <dcterms:created xsi:type="dcterms:W3CDTF">2014-09-06T16:01:51Z</dcterms:created>
  <dcterms:modified xsi:type="dcterms:W3CDTF">2018-10-01T18:54:25Z</dcterms:modified>
</cp:coreProperties>
</file>